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0" r:id="rId17"/>
    <p:sldId id="271" r:id="rId18"/>
    <p:sldId id="276" r:id="rId19"/>
    <p:sldId id="279" r:id="rId20"/>
    <p:sldId id="273" r:id="rId21"/>
    <p:sldId id="277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511" y="-4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1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3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27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30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52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1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62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38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13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4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76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70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11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1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72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25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87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45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18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65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15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26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83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74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4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1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7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6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2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8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1FB911-E1BF-AC40-92E2-CEEE42F6C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539A6A-0818-8840-8289-E34FD5F70F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4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each.org/Assets/English_Language_Arts_Documents/1415_Long_Beach_ELA_Curriculum_Map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cmillanmh.com/science/2008/student/na/grade3/index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ind.com/abou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hegmann@lbeach.or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Yvalentin@lbeach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rdgraderoom212.weebly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4250" y="3366465"/>
            <a:ext cx="789280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8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black"/>
                </a:solidFill>
                <a:latin typeface="Century Gothic"/>
                <a:cs typeface="Century Gothic"/>
              </a:rPr>
              <a:t>Back to School Night</a:t>
            </a:r>
          </a:p>
          <a:p>
            <a:pPr algn="ctr" defTabSz="457200">
              <a:lnSpc>
                <a:spcPct val="80000"/>
              </a:lnSpc>
              <a:spcAft>
                <a:spcPts val="600"/>
              </a:spcAft>
            </a:pPr>
            <a:r>
              <a:rPr lang="en-US" sz="4000" dirty="0" smtClean="0">
                <a:solidFill>
                  <a:prstClr val="black"/>
                </a:solidFill>
                <a:latin typeface="Century Gothic"/>
                <a:cs typeface="Century Gothic"/>
              </a:rPr>
              <a:t>2015-2016</a:t>
            </a:r>
            <a:endParaRPr lang="en-US" sz="40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 defTabSz="457200">
              <a:lnSpc>
                <a:spcPct val="8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black"/>
                </a:solidFill>
                <a:latin typeface="Century Gothic"/>
                <a:cs typeface="Century Gothic"/>
              </a:rPr>
              <a:t>Mrs. </a:t>
            </a:r>
            <a:r>
              <a:rPr lang="en-US" sz="4000" dirty="0" err="1">
                <a:solidFill>
                  <a:prstClr val="black"/>
                </a:solidFill>
                <a:latin typeface="Century Gothic"/>
                <a:cs typeface="Century Gothic"/>
              </a:rPr>
              <a:t>Hegmann</a:t>
            </a:r>
            <a:r>
              <a:rPr lang="en-US" sz="4000" dirty="0">
                <a:solidFill>
                  <a:prstClr val="black"/>
                </a:solidFill>
                <a:latin typeface="Century Gothic"/>
                <a:cs typeface="Century Gothic"/>
              </a:rPr>
              <a:t> &amp; Mrs. </a:t>
            </a:r>
            <a:r>
              <a:rPr lang="en-US" sz="4000" dirty="0" err="1">
                <a:solidFill>
                  <a:prstClr val="black"/>
                </a:solidFill>
                <a:latin typeface="Century Gothic"/>
                <a:cs typeface="Century Gothic"/>
              </a:rPr>
              <a:t>Valentin</a:t>
            </a:r>
            <a:endParaRPr lang="en-US" sz="40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 defTabSz="457200">
              <a:lnSpc>
                <a:spcPct val="8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black"/>
                </a:solidFill>
                <a:latin typeface="Century Gothic"/>
                <a:cs typeface="Century Gothic"/>
              </a:rPr>
              <a:t>Room 212</a:t>
            </a:r>
          </a:p>
        </p:txBody>
      </p:sp>
    </p:spTree>
    <p:extLst>
      <p:ext uri="{BB962C8B-B14F-4D97-AF65-F5344CB8AC3E}">
        <p14:creationId xmlns:p14="http://schemas.microsoft.com/office/powerpoint/2010/main" val="3586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250" y="2038914"/>
            <a:ext cx="7899985" cy="453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24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October 8</a:t>
            </a:r>
            <a:r>
              <a:rPr lang="en-US" sz="2400" u="sng" baseline="30000" dirty="0" smtClean="0">
                <a:solidFill>
                  <a:prstClr val="black"/>
                </a:solidFill>
                <a:latin typeface="Century Gothic"/>
                <a:cs typeface="Century Gothic"/>
              </a:rPr>
              <a:t>th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  <a:cs typeface="Century Gothic"/>
              </a:rPr>
              <a:t>: Safety Town </a:t>
            </a:r>
          </a:p>
          <a:p>
            <a:pPr marL="914400" lvl="1" indent="-457200" defTabSz="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entury Gothic"/>
                <a:cs typeface="Century Gothic"/>
              </a:rPr>
              <a:t>Parent volunteers are not permitted to attend this trip.</a:t>
            </a:r>
          </a:p>
          <a:p>
            <a:pPr marL="914400" lvl="1" indent="-457200" defTabSz="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24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November 4</a:t>
            </a:r>
            <a:r>
              <a:rPr lang="en-US" sz="2400" u="sng" baseline="30000" dirty="0" smtClean="0">
                <a:solidFill>
                  <a:prstClr val="black"/>
                </a:solidFill>
                <a:latin typeface="Century Gothic"/>
                <a:cs typeface="Century Gothic"/>
              </a:rPr>
              <a:t>th</a:t>
            </a:r>
            <a:r>
              <a:rPr lang="en-US" sz="24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: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  <a:cs typeface="Century Gothic"/>
              </a:rPr>
              <a:t> Fish Hatchery</a:t>
            </a:r>
            <a:endParaRPr lang="en-US" sz="2400" u="sng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24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January 28</a:t>
            </a:r>
            <a:r>
              <a:rPr lang="en-US" sz="2400" u="sng" baseline="30000" dirty="0" smtClean="0">
                <a:solidFill>
                  <a:prstClr val="black"/>
                </a:solidFill>
                <a:latin typeface="Century Gothic"/>
                <a:cs typeface="Century Gothic"/>
              </a:rPr>
              <a:t>th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  <a:cs typeface="Century Gothic"/>
              </a:rPr>
              <a:t>: Cradle of Aviation Museum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24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24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May 18</a:t>
            </a:r>
            <a:r>
              <a:rPr lang="en-US" sz="2400" u="sng" baseline="30000" dirty="0" smtClean="0">
                <a:solidFill>
                  <a:prstClr val="black"/>
                </a:solidFill>
                <a:latin typeface="Century Gothic"/>
                <a:cs typeface="Century Gothic"/>
              </a:rPr>
              <a:t>th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  <a:cs typeface="Century Gothic"/>
              </a:rPr>
              <a:t>: The Environmental Fishing Trip</a:t>
            </a:r>
          </a:p>
          <a:p>
            <a:pPr lvl="2" indent="-457200" defTabSz="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/>
                <a:cs typeface="Century Gothic"/>
              </a:rPr>
              <a:t>Parent volunteers are not permitted to attend this trip.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28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28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473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752600"/>
            <a:ext cx="8305800" cy="370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u="sng" dirty="0">
                <a:solidFill>
                  <a:prstClr val="black"/>
                </a:solidFill>
                <a:latin typeface="Century Gothic"/>
                <a:cs typeface="Century Gothic"/>
              </a:rPr>
              <a:t>Math: </a:t>
            </a:r>
            <a:r>
              <a:rPr lang="en-US" sz="3200" dirty="0">
                <a:solidFill>
                  <a:prstClr val="black"/>
                </a:solidFill>
                <a:latin typeface="Century Gothic"/>
                <a:cs typeface="Century Gothic"/>
              </a:rPr>
              <a:t>Engage NY 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32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u="sng" dirty="0">
                <a:solidFill>
                  <a:prstClr val="black"/>
                </a:solidFill>
                <a:latin typeface="Century Gothic"/>
                <a:cs typeface="Century Gothic"/>
              </a:rPr>
              <a:t>Social Studies</a:t>
            </a:r>
            <a:r>
              <a:rPr lang="en-US" sz="3200" dirty="0">
                <a:solidFill>
                  <a:prstClr val="black"/>
                </a:solidFill>
                <a:latin typeface="Century Gothic"/>
                <a:cs typeface="Century Gothic"/>
              </a:rPr>
              <a:t>: 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S.S. Integrated ELA curriculum</a:t>
            </a:r>
            <a:endParaRPr lang="en-US" sz="32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32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u="sng" dirty="0">
                <a:solidFill>
                  <a:prstClr val="black"/>
                </a:solidFill>
                <a:latin typeface="Century Gothic"/>
                <a:cs typeface="Century Gothic"/>
              </a:rPr>
              <a:t>ELA</a:t>
            </a:r>
            <a:r>
              <a:rPr lang="en-US" sz="3200" dirty="0">
                <a:solidFill>
                  <a:prstClr val="black"/>
                </a:solidFill>
                <a:latin typeface="Century Gothic"/>
                <a:cs typeface="Century Gothic"/>
              </a:rPr>
              <a:t>: Long Beach curriculum 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32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u="sng" dirty="0">
                <a:solidFill>
                  <a:prstClr val="black"/>
                </a:solidFill>
                <a:latin typeface="Century Gothic"/>
                <a:cs typeface="Century Gothic"/>
              </a:rPr>
              <a:t>Science</a:t>
            </a:r>
            <a:r>
              <a:rPr lang="en-US" sz="3200" dirty="0">
                <a:solidFill>
                  <a:prstClr val="black"/>
                </a:solidFill>
                <a:latin typeface="Century Gothic"/>
                <a:cs typeface="Century Gothic"/>
              </a:rPr>
              <a:t>: A Closer Look</a:t>
            </a:r>
          </a:p>
        </p:txBody>
      </p:sp>
    </p:spTree>
    <p:extLst>
      <p:ext uri="{BB962C8B-B14F-4D97-AF65-F5344CB8AC3E}">
        <p14:creationId xmlns:p14="http://schemas.microsoft.com/office/powerpoint/2010/main" val="3166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09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hlinkClick r:id="rId3"/>
              </a:rPr>
              <a:t>Grade 3 Units of Study</a:t>
            </a: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828800"/>
            <a:ext cx="789998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u="sng" dirty="0">
                <a:solidFill>
                  <a:prstClr val="black"/>
                </a:solidFill>
                <a:latin typeface="Century Gothic"/>
                <a:cs typeface="Century Gothic"/>
              </a:rPr>
              <a:t>Module 1</a:t>
            </a:r>
            <a:r>
              <a:rPr lang="en-US" dirty="0">
                <a:solidFill>
                  <a:prstClr val="black"/>
                </a:solidFill>
                <a:latin typeface="Century Gothic"/>
                <a:cs typeface="Century Gothic"/>
              </a:rPr>
              <a:t>:  Properties of Multiplication and Division and Solving Problems 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with Units </a:t>
            </a:r>
            <a:r>
              <a:rPr lang="en-US" dirty="0">
                <a:solidFill>
                  <a:prstClr val="black"/>
                </a:solidFill>
                <a:latin typeface="Century Gothic"/>
                <a:cs typeface="Century Gothic"/>
              </a:rPr>
              <a:t>of 2–5 and 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10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.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Module </a:t>
            </a:r>
            <a:r>
              <a:rPr lang="en-US" u="sng" dirty="0">
                <a:solidFill>
                  <a:prstClr val="black"/>
                </a:solidFill>
                <a:latin typeface="Century Gothic"/>
                <a:cs typeface="Century Gothic"/>
              </a:rPr>
              <a:t>2</a:t>
            </a:r>
            <a:r>
              <a:rPr lang="en-US" dirty="0">
                <a:solidFill>
                  <a:prstClr val="black"/>
                </a:solidFill>
                <a:latin typeface="Century Gothic"/>
                <a:cs typeface="Century Gothic"/>
              </a:rPr>
              <a:t>:  Place Value and Problem Solving with Units of Measure </a:t>
            </a:r>
            <a:endParaRPr lang="en-US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Module </a:t>
            </a:r>
            <a:r>
              <a:rPr lang="en-US" u="sng" dirty="0">
                <a:solidFill>
                  <a:prstClr val="black"/>
                </a:solidFill>
                <a:latin typeface="Century Gothic"/>
                <a:cs typeface="Century Gothic"/>
              </a:rPr>
              <a:t>3</a:t>
            </a:r>
            <a:r>
              <a:rPr lang="en-US" dirty="0">
                <a:solidFill>
                  <a:prstClr val="black"/>
                </a:solidFill>
                <a:latin typeface="Century Gothic"/>
                <a:cs typeface="Century Gothic"/>
              </a:rPr>
              <a:t>:  Multiplication and Division with Units of 0, 1, 6–9, and Multiples of 10 </a:t>
            </a:r>
            <a:endParaRPr lang="en-US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Module </a:t>
            </a:r>
            <a:r>
              <a:rPr lang="en-US" u="sng" dirty="0">
                <a:solidFill>
                  <a:prstClr val="black"/>
                </a:solidFill>
                <a:latin typeface="Century Gothic"/>
                <a:cs typeface="Century Gothic"/>
              </a:rPr>
              <a:t>4</a:t>
            </a:r>
            <a:r>
              <a:rPr lang="en-US" dirty="0">
                <a:solidFill>
                  <a:prstClr val="black"/>
                </a:solidFill>
                <a:latin typeface="Century Gothic"/>
                <a:cs typeface="Century Gothic"/>
              </a:rPr>
              <a:t>:  Multiplication and Area </a:t>
            </a:r>
            <a:endParaRPr lang="en-US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lvl="3" defTabSz="457200">
              <a:lnSpc>
                <a:spcPct val="80000"/>
              </a:lnSpc>
              <a:spcAft>
                <a:spcPts val="600"/>
              </a:spcAft>
            </a:pPr>
            <a:r>
              <a:rPr lang="en-US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Module </a:t>
            </a:r>
            <a:r>
              <a:rPr lang="en-US" u="sng" dirty="0">
                <a:solidFill>
                  <a:prstClr val="black"/>
                </a:solidFill>
                <a:latin typeface="Century Gothic"/>
                <a:cs typeface="Century Gothic"/>
              </a:rPr>
              <a:t>5</a:t>
            </a:r>
            <a:r>
              <a:rPr lang="en-US" dirty="0">
                <a:solidFill>
                  <a:prstClr val="black"/>
                </a:solidFill>
                <a:latin typeface="Century Gothic"/>
                <a:cs typeface="Century Gothic"/>
              </a:rPr>
              <a:t>:  Fractions as Numbers on the Number Line </a:t>
            </a:r>
            <a:endParaRPr lang="en-US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lvl="3" defTabSz="457200">
              <a:lnSpc>
                <a:spcPct val="80000"/>
              </a:lnSpc>
              <a:spcAft>
                <a:spcPts val="600"/>
              </a:spcAft>
            </a:pPr>
            <a:endParaRPr lang="en-US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lvl="3" defTabSz="457200">
              <a:lnSpc>
                <a:spcPct val="80000"/>
              </a:lnSpc>
              <a:spcAft>
                <a:spcPts val="600"/>
              </a:spcAft>
            </a:pPr>
            <a:r>
              <a:rPr lang="en-US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Module </a:t>
            </a:r>
            <a:r>
              <a:rPr lang="en-US" u="sng" dirty="0">
                <a:solidFill>
                  <a:prstClr val="black"/>
                </a:solidFill>
                <a:latin typeface="Century Gothic"/>
                <a:cs typeface="Century Gothic"/>
              </a:rPr>
              <a:t>6</a:t>
            </a:r>
            <a:r>
              <a:rPr lang="en-US" dirty="0">
                <a:solidFill>
                  <a:prstClr val="black"/>
                </a:solidFill>
                <a:latin typeface="Century Gothic"/>
                <a:cs typeface="Century Gothic"/>
              </a:rPr>
              <a:t>:  Collecting and Displaying Data </a:t>
            </a:r>
            <a:endParaRPr lang="en-US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lvl="3" defTabSz="457200">
              <a:lnSpc>
                <a:spcPct val="80000"/>
              </a:lnSpc>
              <a:spcAft>
                <a:spcPts val="600"/>
              </a:spcAft>
            </a:pPr>
            <a:endParaRPr lang="en-US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lvl="3" defTabSz="457200">
              <a:lnSpc>
                <a:spcPct val="80000"/>
              </a:lnSpc>
              <a:spcAft>
                <a:spcPts val="600"/>
              </a:spcAft>
            </a:pPr>
            <a:r>
              <a:rPr lang="en-US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Module </a:t>
            </a:r>
            <a:r>
              <a:rPr lang="en-US" u="sng" dirty="0">
                <a:solidFill>
                  <a:prstClr val="black"/>
                </a:solidFill>
                <a:latin typeface="Century Gothic"/>
                <a:cs typeface="Century Gothic"/>
              </a:rPr>
              <a:t>7</a:t>
            </a:r>
            <a:r>
              <a:rPr lang="en-US" dirty="0">
                <a:solidFill>
                  <a:prstClr val="black"/>
                </a:solidFill>
                <a:latin typeface="Century Gothic"/>
                <a:cs typeface="Century Gothic"/>
              </a:rPr>
              <a:t>:  Geometry and Measurement Word 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Problems</a:t>
            </a:r>
            <a:endParaRPr lang="en-US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14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250" y="2038914"/>
            <a:ext cx="789998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  <a:hlinkClick r:id="rId3"/>
              </a:rPr>
              <a:t>Life Science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3200" dirty="0" smtClean="0">
              <a:solidFill>
                <a:prstClr val="black"/>
              </a:solidFill>
              <a:latin typeface="Century Gothic"/>
              <a:cs typeface="Century Gothic"/>
              <a:hlinkClick r:id="rId3"/>
            </a:endParaRPr>
          </a:p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  <a:hlinkClick r:id="rId3"/>
              </a:rPr>
              <a:t>Physical Science 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3200" dirty="0" smtClean="0">
              <a:solidFill>
                <a:prstClr val="black"/>
              </a:solidFill>
              <a:latin typeface="Century Gothic"/>
              <a:cs typeface="Century Gothic"/>
              <a:hlinkClick r:id="rId3"/>
            </a:endParaRPr>
          </a:p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  <a:hlinkClick r:id="rId3"/>
              </a:rPr>
              <a:t>Earth Science</a:t>
            </a:r>
            <a:endParaRPr lang="en-US" sz="32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96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250" y="2038914"/>
            <a:ext cx="78999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Unit </a:t>
            </a:r>
            <a:r>
              <a:rPr lang="en-US" sz="2000" dirty="0">
                <a:latin typeface="comic Sans MS" panose="030F0702030302020204" pitchFamily="66" charset="0"/>
              </a:rPr>
              <a:t>1: </a:t>
            </a:r>
            <a:r>
              <a:rPr lang="en-US" sz="2000" dirty="0" smtClean="0">
                <a:latin typeface="comic Sans MS" panose="030F0702030302020204" pitchFamily="66" charset="0"/>
              </a:rPr>
              <a:t>Geography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Unit 2: United States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Unit </a:t>
            </a:r>
            <a:r>
              <a:rPr lang="en-US" sz="2000" dirty="0">
                <a:latin typeface="comic Sans MS" panose="030F0702030302020204" pitchFamily="66" charset="0"/>
              </a:rPr>
              <a:t>3: Brazil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Unit </a:t>
            </a:r>
            <a:r>
              <a:rPr lang="en-US" sz="2000" dirty="0">
                <a:latin typeface="comic Sans MS" panose="030F0702030302020204" pitchFamily="66" charset="0"/>
              </a:rPr>
              <a:t>4: China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Unit </a:t>
            </a:r>
            <a:r>
              <a:rPr lang="en-US" sz="2000" dirty="0">
                <a:latin typeface="comic Sans MS" panose="030F0702030302020204" pitchFamily="66" charset="0"/>
              </a:rPr>
              <a:t>5; Kenya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Unit </a:t>
            </a:r>
            <a:r>
              <a:rPr lang="en-US" sz="2000" dirty="0">
                <a:latin typeface="comic Sans MS" panose="030F0702030302020204" pitchFamily="66" charset="0"/>
              </a:rPr>
              <a:t>6: Making a Difference </a:t>
            </a:r>
          </a:p>
        </p:txBody>
      </p:sp>
    </p:spTree>
    <p:extLst>
      <p:ext uri="{BB962C8B-B14F-4D97-AF65-F5344CB8AC3E}">
        <p14:creationId xmlns:p14="http://schemas.microsoft.com/office/powerpoint/2010/main" val="21541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05000"/>
            <a:ext cx="7609835" cy="347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Birthday Celebrations</a:t>
            </a:r>
          </a:p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All students will be invited to celebrate their birthdays in school.</a:t>
            </a:r>
          </a:p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Due to a rise in food allergies, we are prohibited from celebrating these occasions with food.</a:t>
            </a:r>
          </a:p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In lieu of food, a parent or special guest may come in and read a story to the class or make a special birthday craft.</a:t>
            </a:r>
          </a:p>
        </p:txBody>
      </p:sp>
    </p:spTree>
    <p:extLst>
      <p:ext uri="{BB962C8B-B14F-4D97-AF65-F5344CB8AC3E}">
        <p14:creationId xmlns:p14="http://schemas.microsoft.com/office/powerpoint/2010/main" val="300926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133600"/>
            <a:ext cx="76098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28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October 1</a:t>
            </a:r>
            <a:r>
              <a:rPr lang="en-US" sz="2800" u="sng" baseline="30000" dirty="0" smtClean="0">
                <a:solidFill>
                  <a:prstClr val="black"/>
                </a:solidFill>
                <a:latin typeface="Century Gothic"/>
                <a:cs typeface="Century Gothic"/>
              </a:rPr>
              <a:t>st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: Parent University @ Lido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28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28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December 3</a:t>
            </a:r>
            <a:r>
              <a:rPr lang="en-US" sz="2800" u="sng" baseline="30000" dirty="0" smtClean="0">
                <a:solidFill>
                  <a:prstClr val="black"/>
                </a:solidFill>
                <a:latin typeface="Century Gothic"/>
                <a:cs typeface="Century Gothic"/>
              </a:rPr>
              <a:t>rd</a:t>
            </a:r>
            <a:r>
              <a:rPr lang="en-US" sz="28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 &amp; 4</a:t>
            </a:r>
            <a:r>
              <a:rPr lang="en-US" sz="2800" u="sng" baseline="30000" dirty="0" smtClean="0">
                <a:solidFill>
                  <a:prstClr val="black"/>
                </a:solidFill>
                <a:latin typeface="Century Gothic"/>
                <a:cs typeface="Century Gothic"/>
              </a:rPr>
              <a:t>th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: Parent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Conferences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28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April 5</a:t>
            </a:r>
            <a:r>
              <a:rPr lang="en-US" sz="2800" u="sng" baseline="30000" dirty="0" smtClean="0">
                <a:solidFill>
                  <a:prstClr val="black"/>
                </a:solidFill>
                <a:latin typeface="Century Gothic"/>
                <a:cs typeface="Century Gothic"/>
              </a:rPr>
              <a:t>th</a:t>
            </a:r>
            <a:r>
              <a:rPr lang="en-US" sz="28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-7</a:t>
            </a:r>
            <a:r>
              <a:rPr lang="en-US" sz="2800" u="sng" baseline="30000" dirty="0" smtClean="0">
                <a:solidFill>
                  <a:prstClr val="black"/>
                </a:solidFill>
                <a:latin typeface="Century Gothic"/>
                <a:cs typeface="Century Gothic"/>
              </a:rPr>
              <a:t>th</a:t>
            </a:r>
            <a:r>
              <a:rPr lang="en-US" sz="28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: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 ELA State Exam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2800" u="sng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28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April 13</a:t>
            </a:r>
            <a:r>
              <a:rPr lang="en-US" sz="2800" u="sng" baseline="30000" dirty="0" smtClean="0">
                <a:solidFill>
                  <a:prstClr val="black"/>
                </a:solidFill>
                <a:latin typeface="Century Gothic"/>
                <a:cs typeface="Century Gothic"/>
              </a:rPr>
              <a:t>th</a:t>
            </a:r>
            <a:r>
              <a:rPr lang="en-US" sz="28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-15</a:t>
            </a:r>
            <a:r>
              <a:rPr lang="en-US" sz="2800" u="sng" baseline="30000" dirty="0" smtClean="0">
                <a:solidFill>
                  <a:prstClr val="black"/>
                </a:solidFill>
                <a:latin typeface="Century Gothic"/>
                <a:cs typeface="Century Gothic"/>
              </a:rPr>
              <a:t>th</a:t>
            </a:r>
            <a:r>
              <a:rPr lang="en-US" sz="28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: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 Math State Exam</a:t>
            </a:r>
            <a:endParaRPr lang="en-US" sz="2800" u="sng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lvl="2" defTabSz="457200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*Be on the look out for a session on opt-out information.</a:t>
            </a:r>
          </a:p>
        </p:txBody>
      </p:sp>
    </p:spTree>
    <p:extLst>
      <p:ext uri="{BB962C8B-B14F-4D97-AF65-F5344CB8AC3E}">
        <p14:creationId xmlns:p14="http://schemas.microsoft.com/office/powerpoint/2010/main" val="287555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250" y="2038914"/>
            <a:ext cx="7899985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80000"/>
              </a:lnSpc>
              <a:spcAft>
                <a:spcPts val="600"/>
              </a:spcAft>
            </a:pPr>
            <a:r>
              <a:rPr lang="en-US" sz="40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What is Remind</a:t>
            </a:r>
            <a:r>
              <a:rPr lang="en-US" sz="4000" dirty="0" smtClean="0">
                <a:solidFill>
                  <a:prstClr val="black"/>
                </a:solidFill>
                <a:latin typeface="Century Gothic"/>
                <a:cs typeface="Century Gothic"/>
              </a:rPr>
              <a:t>?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  <a:hlinkClick r:id="rId3"/>
              </a:rPr>
              <a:t>Remind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 is a helpful app that is used as means of communication between parents, students, and teachers,</a:t>
            </a:r>
            <a:endParaRPr lang="en-US" sz="28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42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250" y="2038914"/>
            <a:ext cx="7899985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80000"/>
              </a:lnSpc>
              <a:spcAft>
                <a:spcPts val="600"/>
              </a:spcAft>
            </a:pPr>
            <a:r>
              <a:rPr lang="en-US" sz="40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Homework </a:t>
            </a:r>
            <a:r>
              <a:rPr lang="en-US" sz="4000" u="sng" dirty="0" smtClean="0">
                <a:solidFill>
                  <a:prstClr val="black"/>
                </a:solidFill>
                <a:latin typeface="Century Gothic"/>
                <a:cs typeface="Century Gothic"/>
              </a:rPr>
              <a:t>Folders &amp; Agendas</a:t>
            </a:r>
            <a:endParaRPr lang="en-US" sz="40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32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entury Gothic"/>
                <a:cs typeface="Century Gothic"/>
              </a:rPr>
              <a:t>Your child’s homework folder will be sent home daily with important notices and homework assignments. Please check it daily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  <a:cs typeface="Century Gothic"/>
              </a:rPr>
              <a:t>.</a:t>
            </a:r>
          </a:p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914400" lvl="1" indent="-457200" defTabSz="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entury Gothic"/>
                <a:cs typeface="Century Gothic"/>
              </a:rPr>
              <a:t>Your child will write his/her homework assignments in his/her agenda daily. Please check it everyday to make sure all homework is completed.</a:t>
            </a:r>
            <a:endParaRPr lang="en-US" sz="20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96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4250" y="2038914"/>
            <a:ext cx="789998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80000"/>
              </a:lnSpc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Century Gothic"/>
                <a:cs typeface="Century Gothic"/>
              </a:rPr>
              <a:t>Mrs. </a:t>
            </a:r>
            <a:r>
              <a:rPr lang="en-US" sz="2800" dirty="0" err="1">
                <a:solidFill>
                  <a:prstClr val="black"/>
                </a:solidFill>
                <a:latin typeface="Century Gothic"/>
                <a:cs typeface="Century Gothic"/>
              </a:rPr>
              <a:t>Hegmann</a:t>
            </a:r>
            <a:endParaRPr lang="en-US" sz="28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962" y="2378330"/>
            <a:ext cx="7528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Before coming to West, I taught pre-k, fourth, fifth and sixth grade special education at a charter school in Queens.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 hold a Bachelor’s degree in Early Childhood Education, Childhood Education, and Psychology.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 hold a Master’s Degree in Special Education (1-6).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 completed both, my bachelor’s and master’s degrees at Hofstra University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8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250" y="2038914"/>
            <a:ext cx="7899985" cy="300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Mrs. </a:t>
            </a:r>
            <a:r>
              <a:rPr lang="en-US" sz="32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Hegmann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 can be reached via Remind or through email at 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  <a:hlinkClick r:id="rId3"/>
              </a:rPr>
              <a:t>Khegmann@lbeach.org</a:t>
            </a:r>
            <a:endParaRPr lang="en-US" sz="32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Mrs. </a:t>
            </a:r>
            <a:r>
              <a:rPr lang="en-US" sz="32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Valentin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 can be reached via Remind or through email at 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  <a:hlinkClick r:id="rId4"/>
              </a:rPr>
              <a:t>Yvalentin@lbeach.org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endParaRPr lang="en-US" sz="32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65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4250" y="2038914"/>
            <a:ext cx="789998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Mrs. Valentin</a:t>
            </a:r>
            <a:endParaRPr lang="en-US" sz="32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2286000"/>
            <a:ext cx="647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have been teaching in Long Beach for 10 years.  This is my third year here at West.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am a Special Education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have taught 2</a:t>
            </a:r>
            <a:r>
              <a:rPr lang="en-US" baseline="30000" dirty="0" smtClean="0"/>
              <a:t>nd</a:t>
            </a:r>
            <a:r>
              <a:rPr lang="en-US" dirty="0" smtClean="0"/>
              <a:t>, 3</a:t>
            </a:r>
            <a:r>
              <a:rPr lang="en-US" baseline="30000" dirty="0" smtClean="0"/>
              <a:t>rd</a:t>
            </a:r>
            <a:r>
              <a:rPr lang="en-US" dirty="0" smtClean="0"/>
              <a:t>, 5</a:t>
            </a:r>
            <a:r>
              <a:rPr lang="en-US" baseline="30000" dirty="0" smtClean="0"/>
              <a:t>th</a:t>
            </a:r>
            <a:r>
              <a:rPr lang="en-US" dirty="0" smtClean="0"/>
              <a:t> and 6</a:t>
            </a:r>
            <a:r>
              <a:rPr lang="en-US" baseline="30000" dirty="0" smtClean="0"/>
              <a:t>th</a:t>
            </a:r>
            <a:r>
              <a:rPr lang="en-US" dirty="0" smtClean="0"/>
              <a:t> grades.(</a:t>
            </a:r>
            <a:r>
              <a:rPr lang="en-US" smtClean="0"/>
              <a:t>Resource Room/ICT)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am hold a Master’s in both general and special education grades 1-6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am Wilson certified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have two daughters Savanna and Victoria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951828"/>
            <a:ext cx="6564085" cy="395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b="1" dirty="0">
                <a:solidFill>
                  <a:prstClr val="black"/>
                </a:solidFill>
                <a:latin typeface="Century Gothic"/>
                <a:cs typeface="Century Gothic"/>
              </a:rPr>
              <a:t>Day 1</a:t>
            </a:r>
            <a:r>
              <a:rPr lang="en-US" sz="3200" dirty="0">
                <a:solidFill>
                  <a:prstClr val="black"/>
                </a:solidFill>
                <a:latin typeface="Century Gothic"/>
                <a:cs typeface="Century Gothic"/>
              </a:rPr>
              <a:t>: FLES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b="1" dirty="0">
                <a:solidFill>
                  <a:prstClr val="black"/>
                </a:solidFill>
                <a:latin typeface="Century Gothic"/>
                <a:cs typeface="Century Gothic"/>
              </a:rPr>
              <a:t>Day 2: </a:t>
            </a:r>
            <a:r>
              <a:rPr lang="en-US" sz="3200" dirty="0">
                <a:solidFill>
                  <a:prstClr val="black"/>
                </a:solidFill>
                <a:latin typeface="Century Gothic"/>
                <a:cs typeface="Century Gothic"/>
              </a:rPr>
              <a:t>Art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b="1" dirty="0">
                <a:solidFill>
                  <a:prstClr val="black"/>
                </a:solidFill>
                <a:latin typeface="Century Gothic"/>
                <a:cs typeface="Century Gothic"/>
              </a:rPr>
              <a:t>Day 3</a:t>
            </a:r>
            <a:r>
              <a:rPr lang="en-US" sz="3200" dirty="0">
                <a:solidFill>
                  <a:prstClr val="black"/>
                </a:solidFill>
                <a:latin typeface="Century Gothic"/>
                <a:cs typeface="Century Gothic"/>
              </a:rPr>
              <a:t>: Music/ Technology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b="1" dirty="0">
                <a:solidFill>
                  <a:prstClr val="black"/>
                </a:solidFill>
                <a:latin typeface="Century Gothic"/>
                <a:cs typeface="Century Gothic"/>
              </a:rPr>
              <a:t>Day 4</a:t>
            </a:r>
            <a:r>
              <a:rPr lang="en-US" sz="3200" dirty="0">
                <a:solidFill>
                  <a:prstClr val="black"/>
                </a:solidFill>
                <a:latin typeface="Century Gothic"/>
                <a:cs typeface="Century Gothic"/>
              </a:rPr>
              <a:t>: Health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b="1" dirty="0">
                <a:solidFill>
                  <a:prstClr val="black"/>
                </a:solidFill>
                <a:latin typeface="Century Gothic"/>
                <a:cs typeface="Century Gothic"/>
              </a:rPr>
              <a:t>Day 5</a:t>
            </a:r>
            <a:r>
              <a:rPr lang="en-US" sz="3200" dirty="0">
                <a:solidFill>
                  <a:prstClr val="black"/>
                </a:solidFill>
                <a:latin typeface="Century Gothic"/>
                <a:cs typeface="Century Gothic"/>
              </a:rPr>
              <a:t>: Gym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b="1" dirty="0">
                <a:solidFill>
                  <a:prstClr val="black"/>
                </a:solidFill>
                <a:latin typeface="Century Gothic"/>
                <a:cs typeface="Century Gothic"/>
              </a:rPr>
              <a:t>Day 6</a:t>
            </a:r>
            <a:r>
              <a:rPr lang="en-US" sz="3200" dirty="0">
                <a:solidFill>
                  <a:prstClr val="black"/>
                </a:solidFill>
                <a:latin typeface="Century Gothic"/>
                <a:cs typeface="Century Gothic"/>
              </a:rPr>
              <a:t>: Spirit/ Family Matters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Snack</a:t>
            </a:r>
            <a:r>
              <a:rPr lang="en-US" sz="2000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entury Gothic"/>
                <a:cs typeface="Century Gothic"/>
              </a:rPr>
              <a:t>will happen every day at 10:30. Due to a rise in food allergies, snacks are unable to be </a:t>
            </a:r>
            <a:r>
              <a:rPr lang="en-US" sz="2000" dirty="0" smtClean="0">
                <a:solidFill>
                  <a:prstClr val="black"/>
                </a:solidFill>
                <a:latin typeface="Century Gothic"/>
                <a:cs typeface="Century Gothic"/>
              </a:rPr>
              <a:t>provided or shared. </a:t>
            </a:r>
            <a:r>
              <a:rPr lang="en-US" sz="2000" dirty="0">
                <a:solidFill>
                  <a:prstClr val="black"/>
                </a:solidFill>
                <a:latin typeface="Century Gothic"/>
                <a:cs typeface="Century Gothic"/>
              </a:rPr>
              <a:t>Please pack a small snack for your </a:t>
            </a:r>
            <a:r>
              <a:rPr lang="en-US" sz="2000" dirty="0" smtClean="0">
                <a:solidFill>
                  <a:prstClr val="black"/>
                </a:solidFill>
                <a:latin typeface="Century Gothic"/>
                <a:cs typeface="Century Gothic"/>
              </a:rPr>
              <a:t>child to </a:t>
            </a:r>
            <a:r>
              <a:rPr lang="en-US" sz="2000" dirty="0">
                <a:solidFill>
                  <a:prstClr val="black"/>
                </a:solidFill>
                <a:latin typeface="Century Gothic"/>
                <a:cs typeface="Century Gothic"/>
              </a:rPr>
              <a:t>eat during this time.</a:t>
            </a:r>
            <a:endParaRPr lang="en-US" sz="2000" b="1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77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992" y="2194600"/>
            <a:ext cx="50472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457200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entury Gothic"/>
                <a:cs typeface="Century Gothic"/>
              </a:rPr>
              <a:t>Be 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kind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32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2. Be prepared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32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3. Be </a:t>
            </a:r>
            <a:r>
              <a:rPr lang="en-US" sz="3200" dirty="0">
                <a:solidFill>
                  <a:prstClr val="black"/>
                </a:solidFill>
                <a:latin typeface="Century Gothic"/>
                <a:cs typeface="Century Gothic"/>
              </a:rPr>
              <a:t>productive</a:t>
            </a:r>
          </a:p>
        </p:txBody>
      </p:sp>
    </p:spTree>
    <p:extLst>
      <p:ext uri="{BB962C8B-B14F-4D97-AF65-F5344CB8AC3E}">
        <p14:creationId xmlns:p14="http://schemas.microsoft.com/office/powerpoint/2010/main" val="22583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250" y="2038914"/>
            <a:ext cx="7899985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Century Gothic"/>
                <a:cs typeface="Century Gothic"/>
              </a:rPr>
              <a:t>Each student begins the school year with a 100 average in all subjects.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Century Gothic"/>
                <a:cs typeface="Century Gothic"/>
              </a:rPr>
              <a:t>The following areas are those that make up a student’s grade:</a:t>
            </a:r>
          </a:p>
          <a:p>
            <a:pPr marL="1428750" lvl="2" indent="-514350" defTabSz="457200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entury Gothic"/>
                <a:cs typeface="Century Gothic"/>
              </a:rPr>
              <a:t>Classwork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(20%)</a:t>
            </a:r>
            <a:endParaRPr lang="en-US" sz="28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428750" lvl="2" indent="-514350" defTabSz="457200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Homework (20%)</a:t>
            </a:r>
            <a:endParaRPr lang="en-US" sz="28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428750" lvl="2" indent="-514350" defTabSz="457200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entury Gothic"/>
                <a:cs typeface="Century Gothic"/>
              </a:rPr>
              <a:t>Projects (20%)</a:t>
            </a:r>
          </a:p>
          <a:p>
            <a:pPr marL="1428750" lvl="2" indent="-514350" defTabSz="457200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entury Gothic"/>
                <a:cs typeface="Century Gothic"/>
              </a:rPr>
              <a:t>Tests (20%)</a:t>
            </a:r>
          </a:p>
          <a:p>
            <a:pPr marL="1428750" lvl="2" indent="-514350" defTabSz="457200">
              <a:lnSpc>
                <a:spcPct val="80000"/>
              </a:lnSpc>
              <a:spcAft>
                <a:spcPts val="600"/>
              </a:spcAft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entury Gothic"/>
                <a:cs typeface="Century Gothic"/>
              </a:rPr>
              <a:t>Participation (20%)</a:t>
            </a:r>
          </a:p>
        </p:txBody>
      </p:sp>
    </p:spTree>
    <p:extLst>
      <p:ext uri="{BB962C8B-B14F-4D97-AF65-F5344CB8AC3E}">
        <p14:creationId xmlns:p14="http://schemas.microsoft.com/office/powerpoint/2010/main" val="25403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250" y="2038914"/>
            <a:ext cx="7899985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entury Gothic"/>
                <a:cs typeface="Century Gothic"/>
              </a:rPr>
              <a:t>Students are given a one day grace period to hand in an assignment and receive full credit.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entury Gothic"/>
                <a:cs typeface="Century Gothic"/>
              </a:rPr>
              <a:t>Late assignments can be submitted up until the Friday of that week and will be given partial credit.</a:t>
            </a:r>
          </a:p>
          <a:p>
            <a:pPr defTabSz="457200">
              <a:lnSpc>
                <a:spcPct val="80000"/>
              </a:lnSpc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entury Gothic"/>
                <a:cs typeface="Century Gothic"/>
              </a:rPr>
              <a:t>Students who are absent are expected to check the class </a:t>
            </a:r>
            <a:r>
              <a:rPr lang="en-US" sz="2400" dirty="0">
                <a:solidFill>
                  <a:prstClr val="black"/>
                </a:solidFill>
                <a:latin typeface="Century Gothic"/>
                <a:cs typeface="Century Gothic"/>
                <a:hlinkClick r:id="rId3"/>
              </a:rPr>
              <a:t>website</a:t>
            </a:r>
            <a:r>
              <a:rPr lang="en-US" sz="2400" dirty="0">
                <a:solidFill>
                  <a:prstClr val="black"/>
                </a:solidFill>
                <a:latin typeface="Century Gothic"/>
                <a:cs typeface="Century Gothic"/>
              </a:rPr>
              <a:t>. Students who are absent 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  <a:cs typeface="Century Gothic"/>
              </a:rPr>
              <a:t>will be </a:t>
            </a:r>
            <a:r>
              <a:rPr lang="en-US" sz="2400" dirty="0">
                <a:solidFill>
                  <a:prstClr val="black"/>
                </a:solidFill>
                <a:latin typeface="Century Gothic"/>
                <a:cs typeface="Century Gothic"/>
              </a:rPr>
              <a:t>given a one day extension if the assignment is not able to be completed while they are absent.</a:t>
            </a:r>
          </a:p>
        </p:txBody>
      </p:sp>
    </p:spTree>
    <p:extLst>
      <p:ext uri="{BB962C8B-B14F-4D97-AF65-F5344CB8AC3E}">
        <p14:creationId xmlns:p14="http://schemas.microsoft.com/office/powerpoint/2010/main" val="10748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249" y="2053085"/>
            <a:ext cx="7899985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entury Gothic"/>
                <a:cs typeface="Century Gothic"/>
              </a:rPr>
              <a:t>If you know your child is going to be absent in advance, please send in a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note </a:t>
            </a:r>
            <a:r>
              <a:rPr lang="en-US" sz="2800" dirty="0">
                <a:solidFill>
                  <a:prstClr val="black"/>
                </a:solidFill>
                <a:latin typeface="Century Gothic"/>
                <a:cs typeface="Century Gothic"/>
              </a:rPr>
              <a:t>with him/her beforehand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. </a:t>
            </a:r>
            <a:endParaRPr lang="en-US" sz="28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entury Gothic"/>
                <a:cs typeface="Century Gothic"/>
              </a:rPr>
              <a:t>In the case that your child is absent due to illness, please inform the school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.</a:t>
            </a:r>
            <a:endParaRPr lang="en-US" sz="28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457200" indent="-457200" defTabSz="4572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lvl="2" defTabSz="457200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Research has proven that students who are absent frequently do not make as much growth as a child who is </a:t>
            </a:r>
            <a:r>
              <a:rPr lang="en-US" sz="28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consistenly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 present.</a:t>
            </a:r>
            <a:endParaRPr lang="en-US" sz="28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92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937" y="2038913"/>
            <a:ext cx="7289664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  <a:spcAft>
                <a:spcPts val="600"/>
              </a:spcAft>
            </a:pPr>
            <a:r>
              <a:rPr lang="en-US" sz="3200" dirty="0">
                <a:solidFill>
                  <a:prstClr val="black"/>
                </a:solidFill>
                <a:latin typeface="Century Gothic"/>
                <a:cs typeface="Century Gothic"/>
              </a:rPr>
              <a:t>Any changes to your child’s typical dismissal routine must submitted via written note, email, or through a phone call to the main office.</a:t>
            </a:r>
          </a:p>
        </p:txBody>
      </p:sp>
    </p:spTree>
    <p:extLst>
      <p:ext uri="{BB962C8B-B14F-4D97-AF65-F5344CB8AC3E}">
        <p14:creationId xmlns:p14="http://schemas.microsoft.com/office/powerpoint/2010/main" val="28080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816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comic Sans MS</vt:lpstr>
      <vt:lpstr>Segoe UI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alee282</dc:creator>
  <cp:lastModifiedBy>KELLY Hegmann</cp:lastModifiedBy>
  <cp:revision>16</cp:revision>
  <dcterms:created xsi:type="dcterms:W3CDTF">2015-09-20T22:33:12Z</dcterms:created>
  <dcterms:modified xsi:type="dcterms:W3CDTF">2015-09-21T20:11:04Z</dcterms:modified>
</cp:coreProperties>
</file>